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5BA89E-A154-4466-BE5C-1E15F121A56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79253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BA89E-A154-4466-BE5C-1E15F121A56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3299334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BA89E-A154-4466-BE5C-1E15F121A56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25335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BA89E-A154-4466-BE5C-1E15F121A56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106635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BA89E-A154-4466-BE5C-1E15F121A560}"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173190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5BA89E-A154-4466-BE5C-1E15F121A560}"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263482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5BA89E-A154-4466-BE5C-1E15F121A560}"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822248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5BA89E-A154-4466-BE5C-1E15F121A560}"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390100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BA89E-A154-4466-BE5C-1E15F121A560}"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115491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BA89E-A154-4466-BE5C-1E15F121A560}"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6988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BA89E-A154-4466-BE5C-1E15F121A560}"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E9A0D-BADB-44CC-886E-FE29A8029930}" type="slidenum">
              <a:rPr lang="en-US" smtClean="0"/>
              <a:t>‹#›</a:t>
            </a:fld>
            <a:endParaRPr lang="en-US"/>
          </a:p>
        </p:txBody>
      </p:sp>
    </p:spTree>
    <p:extLst>
      <p:ext uri="{BB962C8B-B14F-4D97-AF65-F5344CB8AC3E}">
        <p14:creationId xmlns:p14="http://schemas.microsoft.com/office/powerpoint/2010/main" val="373241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BA89E-A154-4466-BE5C-1E15F121A560}" type="datetimeFigureOut">
              <a:rPr lang="en-US" smtClean="0"/>
              <a:t>12/11/2018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E9A0D-BADB-44CC-886E-FE29A8029930}" type="slidenum">
              <a:rPr lang="en-US" smtClean="0"/>
              <a:t>‹#›</a:t>
            </a:fld>
            <a:endParaRPr lang="en-US"/>
          </a:p>
        </p:txBody>
      </p:sp>
    </p:spTree>
    <p:extLst>
      <p:ext uri="{BB962C8B-B14F-4D97-AF65-F5344CB8AC3E}">
        <p14:creationId xmlns:p14="http://schemas.microsoft.com/office/powerpoint/2010/main" val="1498271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257799"/>
          </a:xfrm>
        </p:spPr>
        <p:txBody>
          <a:bodyPr/>
          <a:lstStyle/>
          <a:p>
            <a:r>
              <a:rPr lang="ar-IQ" sz="2800" dirty="0">
                <a:solidFill>
                  <a:srgbClr val="04617B"/>
                </a:solidFill>
                <a:cs typeface="Traditional Arabic"/>
              </a:rPr>
              <a:t>مستويات القلق </a:t>
            </a:r>
            <a:br>
              <a:rPr lang="ar-IQ" sz="2800" dirty="0">
                <a:solidFill>
                  <a:srgbClr val="04617B"/>
                </a:solidFill>
                <a:cs typeface="Traditional Arabic"/>
              </a:rPr>
            </a:br>
            <a:r>
              <a:rPr lang="ar-IQ" sz="2800" dirty="0">
                <a:solidFill>
                  <a:srgbClr val="04617B"/>
                </a:solidFill>
                <a:cs typeface="Traditional Arabic"/>
              </a:rPr>
              <a:t/>
            </a:r>
            <a:br>
              <a:rPr lang="ar-IQ" sz="2800" dirty="0">
                <a:solidFill>
                  <a:srgbClr val="04617B"/>
                </a:solidFill>
                <a:cs typeface="Traditional Arabic"/>
              </a:rPr>
            </a:br>
            <a:r>
              <a:rPr lang="ar-IQ" sz="2800" dirty="0">
                <a:solidFill>
                  <a:srgbClr val="04617B"/>
                </a:solidFill>
                <a:cs typeface="Traditional Arabic"/>
              </a:rPr>
              <a:t>ليس من الغريب ان نقول بان القلق يقترن </a:t>
            </a:r>
            <a:r>
              <a:rPr lang="ar-IQ" sz="2800" dirty="0" err="1">
                <a:solidFill>
                  <a:srgbClr val="04617B"/>
                </a:solidFill>
                <a:cs typeface="Traditional Arabic"/>
              </a:rPr>
              <a:t>بالحياة.فأينما</a:t>
            </a:r>
            <a:r>
              <a:rPr lang="ar-IQ" sz="2800" dirty="0">
                <a:solidFill>
                  <a:srgbClr val="04617B"/>
                </a:solidFill>
                <a:cs typeface="Traditional Arabic"/>
              </a:rPr>
              <a:t> وجدت الحياة</a:t>
            </a:r>
            <a:br>
              <a:rPr lang="ar-IQ" sz="2800" dirty="0">
                <a:solidFill>
                  <a:srgbClr val="04617B"/>
                </a:solidFill>
                <a:cs typeface="Traditional Arabic"/>
              </a:rPr>
            </a:br>
            <a:r>
              <a:rPr lang="ar-IQ" sz="2800" dirty="0">
                <a:solidFill>
                  <a:srgbClr val="04617B"/>
                </a:solidFill>
                <a:cs typeface="Traditional Arabic"/>
              </a:rPr>
              <a:t> وجد القلق ويختلف نوع القلق من مرحلة من مراحل العمر الى المرحلة</a:t>
            </a:r>
            <a:br>
              <a:rPr lang="ar-IQ" sz="2800" dirty="0">
                <a:solidFill>
                  <a:srgbClr val="04617B"/>
                </a:solidFill>
                <a:cs typeface="Traditional Arabic"/>
              </a:rPr>
            </a:br>
            <a:r>
              <a:rPr lang="ar-IQ" sz="2800" dirty="0">
                <a:solidFill>
                  <a:srgbClr val="04617B"/>
                </a:solidFill>
                <a:cs typeface="Traditional Arabic"/>
              </a:rPr>
              <a:t> الاخرى وكذلك مستوى القلق وتأثيره وعلى الرغم من عدم وجود فاصل</a:t>
            </a:r>
            <a:br>
              <a:rPr lang="ar-IQ" sz="2800" dirty="0">
                <a:solidFill>
                  <a:srgbClr val="04617B"/>
                </a:solidFill>
                <a:cs typeface="Traditional Arabic"/>
              </a:rPr>
            </a:br>
            <a:r>
              <a:rPr lang="ar-IQ" sz="2800" dirty="0">
                <a:solidFill>
                  <a:srgbClr val="04617B"/>
                </a:solidFill>
                <a:cs typeface="Traditional Arabic"/>
              </a:rPr>
              <a:t> بين درجات القلق المختلفة لكن يمكن تقسيم مستوى القلق بشكل عام والمستوى العالي </a:t>
            </a:r>
            <a:endParaRPr lang="en-US" dirty="0"/>
          </a:p>
        </p:txBody>
      </p:sp>
    </p:spTree>
    <p:extLst>
      <p:ext uri="{BB962C8B-B14F-4D97-AF65-F5344CB8AC3E}">
        <p14:creationId xmlns:p14="http://schemas.microsoft.com/office/powerpoint/2010/main" val="397599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274320" lvl="0" indent="-274320" algn="r" rtl="1">
              <a:buClr>
                <a:srgbClr val="0BD0D9"/>
              </a:buClr>
              <a:buSzPct val="95000"/>
              <a:buNone/>
              <a:defRPr/>
            </a:pPr>
            <a:r>
              <a:rPr lang="ar-IQ" sz="2000" dirty="0">
                <a:solidFill>
                  <a:prstClr val="black"/>
                </a:solidFill>
                <a:latin typeface="Constantia"/>
              </a:rPr>
              <a:t>المستوى الواطئ _ان درجة معينة من القلق تعتبر ضرورية تساعد في الاستعداد لمجابهة متطلبات</a:t>
            </a:r>
          </a:p>
          <a:p>
            <a:pPr marL="274320" lvl="0" indent="-274320" algn="r" rtl="1">
              <a:buClr>
                <a:srgbClr val="0BD0D9"/>
              </a:buClr>
              <a:buSzPct val="95000"/>
              <a:buNone/>
              <a:defRPr/>
            </a:pPr>
            <a:r>
              <a:rPr lang="ar-IQ" sz="2000" dirty="0">
                <a:solidFill>
                  <a:prstClr val="black"/>
                </a:solidFill>
                <a:latin typeface="Constantia"/>
              </a:rPr>
              <a:t> الحياة لذا فان مستوى واطئا من القلق يعمل عمل الدافع او الحافز او العنصر المنشط للفرد .لذا فان </a:t>
            </a:r>
          </a:p>
          <a:p>
            <a:pPr marL="274320" lvl="0" indent="-274320" algn="r" rtl="1">
              <a:buClr>
                <a:srgbClr val="0BD0D9"/>
              </a:buClr>
              <a:buSzPct val="95000"/>
              <a:buNone/>
              <a:defRPr/>
            </a:pPr>
            <a:endParaRPr lang="ar-IQ" sz="2000" dirty="0">
              <a:solidFill>
                <a:prstClr val="black"/>
              </a:solidFill>
              <a:latin typeface="Constantia"/>
            </a:endParaRPr>
          </a:p>
          <a:p>
            <a:pPr marL="274320" lvl="0" indent="-274320" algn="r" rtl="1">
              <a:buClr>
                <a:srgbClr val="0BD0D9"/>
              </a:buClr>
              <a:buSzPct val="95000"/>
              <a:buNone/>
              <a:defRPr/>
            </a:pPr>
            <a:r>
              <a:rPr lang="ar-IQ" sz="2000" dirty="0">
                <a:solidFill>
                  <a:prstClr val="black"/>
                </a:solidFill>
                <a:latin typeface="Constantia"/>
              </a:rPr>
              <a:t>قلق الطالب قبل الامتحان سيدفعه الى الدراسة وقلق اللاعب قبل السباق سيدفعه الى التمرين </a:t>
            </a:r>
          </a:p>
          <a:p>
            <a:pPr marL="274320" lvl="0" indent="-274320" algn="r" rtl="1">
              <a:buClr>
                <a:srgbClr val="0BD0D9"/>
              </a:buClr>
              <a:buSzPct val="95000"/>
              <a:buNone/>
              <a:defRPr/>
            </a:pPr>
            <a:r>
              <a:rPr lang="ar-IQ" sz="2000" dirty="0">
                <a:solidFill>
                  <a:prstClr val="black"/>
                </a:solidFill>
                <a:latin typeface="Constantia"/>
              </a:rPr>
              <a:t>المستمر استعداد للسباق وسيجعله متحفزا ومستعدا لبذل الجهد على الوجه الامثل لتحقيق الانجاز</a:t>
            </a:r>
          </a:p>
          <a:p>
            <a:pPr marL="274320" lvl="0" indent="-274320" algn="r" rtl="1">
              <a:buClr>
                <a:srgbClr val="0BD0D9"/>
              </a:buClr>
              <a:buSzPct val="95000"/>
              <a:buNone/>
              <a:defRPr/>
            </a:pPr>
            <a:r>
              <a:rPr lang="ar-IQ" sz="2000" dirty="0">
                <a:solidFill>
                  <a:prstClr val="black"/>
                </a:solidFill>
                <a:latin typeface="Constantia"/>
              </a:rPr>
              <a:t> </a:t>
            </a:r>
          </a:p>
          <a:p>
            <a:pPr marL="274320" lvl="0" indent="-274320" algn="r" rtl="1">
              <a:buClr>
                <a:srgbClr val="0BD0D9"/>
              </a:buClr>
              <a:buSzPct val="95000"/>
              <a:buNone/>
              <a:defRPr/>
            </a:pPr>
            <a:r>
              <a:rPr lang="ar-IQ" sz="2000" dirty="0">
                <a:solidFill>
                  <a:prstClr val="black"/>
                </a:solidFill>
                <a:latin typeface="Constantia"/>
              </a:rPr>
              <a:t>الافضل وتجنب حالة عدم المبالاة .لذا يجد المدرب نفسه مضطرا في بعض الاحيان لشحن الرياضيين (أي تحقيق درجة من القلق المناسب)ليهيئهم لخوض المباراة خاصة عندما تحصل لديه </a:t>
            </a:r>
            <a:r>
              <a:rPr lang="ar-IQ" sz="2000" dirty="0" err="1">
                <a:solidFill>
                  <a:prstClr val="black"/>
                </a:solidFill>
                <a:latin typeface="Constantia"/>
              </a:rPr>
              <a:t>القناعه</a:t>
            </a:r>
            <a:endParaRPr lang="ar-IQ" sz="2000" dirty="0">
              <a:solidFill>
                <a:prstClr val="black"/>
              </a:solidFill>
              <a:latin typeface="Constantia"/>
            </a:endParaRPr>
          </a:p>
          <a:p>
            <a:pPr marL="274320" lvl="0" indent="-274320" algn="r" rtl="1">
              <a:buClr>
                <a:srgbClr val="0BD0D9"/>
              </a:buClr>
              <a:buSzPct val="95000"/>
              <a:buNone/>
              <a:defRPr/>
            </a:pPr>
            <a:r>
              <a:rPr lang="ar-IQ" sz="2000" dirty="0">
                <a:solidFill>
                  <a:prstClr val="black"/>
                </a:solidFill>
                <a:latin typeface="Constantia"/>
              </a:rPr>
              <a:t> </a:t>
            </a:r>
          </a:p>
          <a:p>
            <a:pPr marL="274320" lvl="0" indent="-274320" algn="r" rtl="1">
              <a:buClr>
                <a:srgbClr val="0BD0D9"/>
              </a:buClr>
              <a:buSzPct val="95000"/>
              <a:buNone/>
              <a:defRPr/>
            </a:pPr>
            <a:r>
              <a:rPr lang="ar-IQ" sz="2000" dirty="0">
                <a:solidFill>
                  <a:prstClr val="black"/>
                </a:solidFill>
                <a:latin typeface="Constantia"/>
              </a:rPr>
              <a:t>بوجود نوع من عدم المبالاة او عدم الاكتراث او عدم الاستعداد النفسي لديهم لخوض المباراة ان هذا النوع من القلق المنخفض الذي يعمل عمل الدافع المنشط يسمى احيانا ب(القلق الميسر)أي القلق</a:t>
            </a:r>
          </a:p>
          <a:p>
            <a:pPr marL="274320" lvl="0" indent="-274320" algn="r" rtl="1">
              <a:buClr>
                <a:srgbClr val="0BD0D9"/>
              </a:buClr>
              <a:buSzPct val="95000"/>
              <a:buNone/>
              <a:defRPr/>
            </a:pPr>
            <a:endParaRPr lang="ar-IQ" sz="2000" dirty="0">
              <a:solidFill>
                <a:prstClr val="black"/>
              </a:solidFill>
              <a:latin typeface="Constantia"/>
            </a:endParaRPr>
          </a:p>
          <a:p>
            <a:pPr marL="274320" lvl="0" indent="-274320" algn="r" rtl="1">
              <a:buClr>
                <a:srgbClr val="0BD0D9"/>
              </a:buClr>
              <a:buSzPct val="95000"/>
              <a:buNone/>
              <a:defRPr/>
            </a:pPr>
            <a:r>
              <a:rPr lang="ar-IQ" sz="2000" dirty="0">
                <a:solidFill>
                  <a:prstClr val="black"/>
                </a:solidFill>
                <a:latin typeface="Constantia"/>
              </a:rPr>
              <a:t> المفيد الذي يزيد استعداد الفرد لمجابهة الظروف الخارجية دون الحد من قدرته على السيطرة التامة على الشكل .</a:t>
            </a:r>
            <a:endParaRPr lang="en-US" sz="2000" dirty="0">
              <a:solidFill>
                <a:prstClr val="black"/>
              </a:solidFill>
              <a:latin typeface="Constantia"/>
            </a:endParaRPr>
          </a:p>
          <a:p>
            <a:endParaRPr lang="en-US" dirty="0"/>
          </a:p>
        </p:txBody>
      </p:sp>
    </p:spTree>
    <p:extLst>
      <p:ext uri="{BB962C8B-B14F-4D97-AF65-F5344CB8AC3E}">
        <p14:creationId xmlns:p14="http://schemas.microsoft.com/office/powerpoint/2010/main" val="6184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74320" lvl="0" indent="-274320" algn="r" rtl="1">
              <a:lnSpc>
                <a:spcPct val="80000"/>
              </a:lnSpc>
              <a:buClr>
                <a:srgbClr val="0BD0D9"/>
              </a:buClr>
              <a:buSzPct val="95000"/>
              <a:buFont typeface="Wingdings 2"/>
              <a:buChar char=""/>
              <a:defRPr/>
            </a:pPr>
            <a:r>
              <a:rPr lang="ar-IQ" sz="1400" dirty="0">
                <a:solidFill>
                  <a:prstClr val="black"/>
                </a:solidFill>
                <a:latin typeface="Constantia"/>
              </a:rPr>
              <a:t> </a:t>
            </a:r>
            <a:r>
              <a:rPr lang="ar-IQ" sz="2600" dirty="0">
                <a:solidFill>
                  <a:prstClr val="black"/>
                </a:solidFill>
                <a:latin typeface="Constantia"/>
              </a:rPr>
              <a:t>(المستوى المتوسط)يفقد الرياضي جزء من قدرته على السيطرة وتتصف حركاته ببذل الجهد الزائد والتردد والخوف من الخصم .</a:t>
            </a:r>
          </a:p>
          <a:p>
            <a:pPr marL="274320" lvl="0" indent="-274320" algn="r" rtl="1">
              <a:lnSpc>
                <a:spcPct val="80000"/>
              </a:lnSpc>
              <a:buClr>
                <a:srgbClr val="0BD0D9"/>
              </a:buClr>
              <a:buSzPct val="95000"/>
              <a:buFont typeface="Wingdings 2"/>
              <a:buChar char=""/>
              <a:defRPr/>
            </a:pPr>
            <a:r>
              <a:rPr lang="ar-IQ" sz="2600" dirty="0">
                <a:solidFill>
                  <a:prstClr val="black"/>
                </a:solidFill>
                <a:latin typeface="Constantia"/>
              </a:rPr>
              <a:t>المستوى العالي _عندما يصل القلق الى المستوى العالي تبدا الاثار السلبية واضحة علا السلوك وعلى الاداء الرياضي .فيفقد الرياضي قدرته على التركيز وتكثر اخطاءه ويتصف سلوكه بالعصبية الشديدة .ان الرياضي الذي ينتابه القلق العالي يتصف بالحركات القوية والسريعة التي تفتقر الى الاتقان كما انه يبذل طاقة عالية دون مبرر تؤدي الى تعبه في وقت مبكر من المباراة .ونظرا لما لهذا المستوى العالي من القلق من تأثير سلبي على الرياضي فقد اطلق علية مصطلح (القلق المعوق)أي القلق المعرقل او المضر للرياضي ولمستوى انجازه .</a:t>
            </a:r>
          </a:p>
          <a:p>
            <a:pPr marL="274320" lvl="0" indent="-274320" algn="r" rtl="1">
              <a:lnSpc>
                <a:spcPct val="80000"/>
              </a:lnSpc>
              <a:buClr>
                <a:srgbClr val="0BD0D9"/>
              </a:buClr>
              <a:buSzPct val="95000"/>
              <a:buNone/>
              <a:defRPr/>
            </a:pPr>
            <a:endParaRPr lang="en-US" sz="2600">
              <a:solidFill>
                <a:prstClr val="black"/>
              </a:solidFill>
              <a:latin typeface="Constantia"/>
            </a:endParaRPr>
          </a:p>
          <a:p>
            <a:endParaRPr lang="en-US"/>
          </a:p>
        </p:txBody>
      </p:sp>
    </p:spTree>
    <p:extLst>
      <p:ext uri="{BB962C8B-B14F-4D97-AF65-F5344CB8AC3E}">
        <p14:creationId xmlns:p14="http://schemas.microsoft.com/office/powerpoint/2010/main" val="4081895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254</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مستويات القلق   ليس من الغريب ان نقول بان القلق يقترن بالحياة.فأينما وجدت الحياة  وجد القلق ويختلف نوع القلق من مرحلة من مراحل العمر الى المرحلة  الاخرى وكذلك مستوى القلق وتأثيره وعلى الرغم من عدم وجود فاصل  بين درجات القلق المختلفة لكن يمكن تقسيم مستوى القلق بشكل عام والمستوى العالي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مستويات القلق   ليس من الغريب ان نقول بان القلق يقترن بالحياة.فأينما وجدت الحياة  وجد القلق ويختلف نوع القلق من مرحلة من مراحل العمر الى المرحلة  الاخرى وكذلك مستوى القلق وتأثيره وعلى الرغم من عدم وجود فاصل  بين درجات القلق المختلفة لكن يمكن تقسيم مستوى القلق بشكل عام والمستوى العالي </dc:title>
  <dc:creator>Maher</dc:creator>
  <cp:lastModifiedBy>Maher</cp:lastModifiedBy>
  <cp:revision>1</cp:revision>
  <dcterms:created xsi:type="dcterms:W3CDTF">2018-12-11T13:03:45Z</dcterms:created>
  <dcterms:modified xsi:type="dcterms:W3CDTF">2018-12-11T13:09:17Z</dcterms:modified>
</cp:coreProperties>
</file>